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17" r:id="rId4"/>
    <p:sldId id="319" r:id="rId5"/>
    <p:sldId id="334" r:id="rId6"/>
    <p:sldId id="277" r:id="rId7"/>
    <p:sldId id="278" r:id="rId8"/>
    <p:sldId id="279" r:id="rId9"/>
    <p:sldId id="331" r:id="rId10"/>
    <p:sldId id="333" r:id="rId11"/>
    <p:sldId id="321" r:id="rId12"/>
    <p:sldId id="322" r:id="rId13"/>
    <p:sldId id="337" r:id="rId14"/>
    <p:sldId id="325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4D41-7FAD-48A1-AF7D-2B4A917F8D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2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5B08-D0A8-4FCE-A82B-2749CC8E4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EB44-E432-4E27-B33C-7744C3CECC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69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A796-618A-4934-9EED-AF56F758DE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73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C572-4321-4B12-9C37-D997044554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4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19A-B9A1-4980-8C63-6BFDFA017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27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8399-AC28-4F27-9CC3-702B7188AF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0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7E96-FA16-4DF8-A0FB-BAC7A53AC9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F5C5-FCB1-40E0-B423-02A44E0AA9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2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7675-F27B-4853-B300-9F719B343A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6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3EBA-8A14-45D5-94E1-28E13E30F5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14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0584B-07BB-4144-AAD7-B19A790428A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2" y="1268760"/>
            <a:ext cx="50196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Методы получения и исследования костного мозга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32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93" y="116632"/>
            <a:ext cx="8444301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72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248" y="3501008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" t="13040" r="4688"/>
          <a:stretch/>
        </p:blipFill>
        <p:spPr bwMode="auto">
          <a:xfrm>
            <a:off x="323528" y="548680"/>
            <a:ext cx="5033818" cy="300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66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Подсчет мегакариоцитов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4868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здоровых животных количество мегакариоцитов: 50-150 в 1 </a:t>
            </a:r>
            <a:r>
              <a:rPr lang="ru-RU" dirty="0" err="1"/>
              <a:t>мкл</a:t>
            </a:r>
            <a:r>
              <a:rPr lang="ru-RU" dirty="0"/>
              <a:t> </a:t>
            </a:r>
          </a:p>
          <a:p>
            <a:r>
              <a:rPr lang="ru-RU" dirty="0"/>
              <a:t>(0,050-0,150 х 10</a:t>
            </a:r>
            <a:r>
              <a:rPr lang="ru-RU" sz="1200" dirty="0"/>
              <a:t>9</a:t>
            </a:r>
            <a:r>
              <a:rPr lang="ru-RU" dirty="0"/>
              <a:t>/л)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663745"/>
            <a:ext cx="4410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Увеличение количества </a:t>
            </a:r>
            <a:r>
              <a:rPr lang="ru-RU" u="sng" dirty="0" smtClean="0"/>
              <a:t>мегакариоцитов: </a:t>
            </a:r>
            <a:r>
              <a:rPr lang="ru-RU" dirty="0" smtClean="0"/>
              <a:t>при </a:t>
            </a:r>
            <a:r>
              <a:rPr lang="ru-RU" dirty="0"/>
              <a:t>хронических лейкозах </a:t>
            </a:r>
            <a:r>
              <a:rPr lang="ru-RU" dirty="0" err="1"/>
              <a:t>миелопролиферативной</a:t>
            </a:r>
            <a:r>
              <a:rPr lang="ru-RU" dirty="0"/>
              <a:t> природы, особенно эритремии</a:t>
            </a:r>
            <a:r>
              <a:rPr lang="ru-RU" dirty="0" smtClean="0"/>
              <a:t>, </a:t>
            </a:r>
            <a:r>
              <a:rPr lang="ru-RU" dirty="0"/>
              <a:t>раке, циррозах печени с </a:t>
            </a:r>
            <a:r>
              <a:rPr lang="ru-RU" dirty="0" err="1"/>
              <a:t>гиперспленизмом</a:t>
            </a:r>
            <a:r>
              <a:rPr lang="ru-RU" dirty="0" smtClean="0"/>
              <a:t>, </a:t>
            </a:r>
            <a:r>
              <a:rPr lang="ru-RU" dirty="0"/>
              <a:t>а также после острой кровопотери. </a:t>
            </a:r>
            <a:endParaRPr lang="ru-RU" dirty="0" smtClean="0"/>
          </a:p>
          <a:p>
            <a:r>
              <a:rPr lang="ru-RU" u="sng" dirty="0" smtClean="0"/>
              <a:t>Уменьшение </a:t>
            </a:r>
            <a:r>
              <a:rPr lang="ru-RU" u="sng" dirty="0"/>
              <a:t>количества мегакариоцитов </a:t>
            </a:r>
            <a:r>
              <a:rPr lang="ru-RU" dirty="0"/>
              <a:t>в костном мозге характерно для острых лейкозов, </a:t>
            </a:r>
            <a:r>
              <a:rPr lang="ru-RU" dirty="0" err="1"/>
              <a:t>лимфопролиферативных</a:t>
            </a:r>
            <a:r>
              <a:rPr lang="ru-RU" dirty="0"/>
              <a:t> заболеваний и особенно для </a:t>
            </a:r>
            <a:r>
              <a:rPr lang="ru-RU" dirty="0" err="1"/>
              <a:t>апластической</a:t>
            </a:r>
            <a:r>
              <a:rPr lang="ru-RU" dirty="0"/>
              <a:t> анемии.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5934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968" y="902848"/>
            <a:ext cx="5468279" cy="526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Тельца Ауэра при остром миелоидном лейкозе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5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Трепанобиопсия</a:t>
            </a:r>
            <a:r>
              <a:rPr lang="ru-RU" sz="2000" b="1" dirty="0" smtClean="0">
                <a:solidFill>
                  <a:srgbClr val="C00000"/>
                </a:solidFill>
              </a:rPr>
              <a:t> костного мозга</a:t>
            </a:r>
            <a:r>
              <a:rPr lang="ru-RU" sz="2000" b="1" dirty="0"/>
              <a:t> </a:t>
            </a:r>
            <a:endParaRPr lang="ru-RU" sz="1600" dirty="0" smtClean="0"/>
          </a:p>
          <a:p>
            <a:r>
              <a:rPr lang="ru-RU" dirty="0" smtClean="0"/>
              <a:t>Цель  - оценка состояния костномозговой ткани (соотношение </a:t>
            </a:r>
            <a:r>
              <a:rPr lang="ru-RU" dirty="0"/>
              <a:t>деятельного и жирового костного мозга, выявить очаговые и диффузные изменения в </a:t>
            </a:r>
            <a:r>
              <a:rPr lang="ru-RU" dirty="0" smtClean="0"/>
              <a:t>костном мозге)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604" y="3210288"/>
            <a:ext cx="5190088" cy="332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55" y="1700808"/>
            <a:ext cx="3312368" cy="17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70" y="3933056"/>
            <a:ext cx="3347417" cy="24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Иглы для биопсии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3288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822" y="908720"/>
            <a:ext cx="6914356" cy="5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Трепанобиоптат</a:t>
            </a:r>
            <a:r>
              <a:rPr lang="ru-RU" b="1" dirty="0" smtClean="0">
                <a:solidFill>
                  <a:srgbClr val="C00000"/>
                </a:solidFill>
              </a:rPr>
              <a:t> костного мозга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2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282"/>
            <a:ext cx="4299516" cy="63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6728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Строение красного костного мозга: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1 </a:t>
            </a:r>
            <a:r>
              <a:rPr lang="ru-RU" sz="2000" dirty="0"/>
              <a:t>- </a:t>
            </a:r>
            <a:r>
              <a:rPr lang="ru-RU" sz="2000" dirty="0" err="1"/>
              <a:t>синусоидный</a:t>
            </a:r>
            <a:r>
              <a:rPr lang="ru-RU" sz="2000" dirty="0"/>
              <a:t> кровеносный капилляр; 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ru-RU" sz="2000" dirty="0"/>
              <a:t>- клетки эритропоэза и </a:t>
            </a:r>
            <a:r>
              <a:rPr lang="ru-RU" sz="2000" dirty="0" err="1"/>
              <a:t>лейкоцитопоэза</a:t>
            </a:r>
            <a:r>
              <a:rPr lang="ru-RU" sz="2000" dirty="0"/>
              <a:t> на различных стадиях развития;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- мегакариоциты; 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/>
              <a:t>- костная перекладина </a:t>
            </a:r>
          </a:p>
        </p:txBody>
      </p:sp>
    </p:spTree>
    <p:extLst>
      <p:ext uri="{BB962C8B-B14F-4D97-AF65-F5344CB8AC3E}">
        <p14:creationId xmlns:p14="http://schemas.microsoft.com/office/powerpoint/2010/main" xmlns="" val="203026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9" t="1215"/>
          <a:stretch>
            <a:fillRect/>
          </a:stretch>
        </p:blipFill>
        <p:spPr bwMode="auto">
          <a:xfrm>
            <a:off x="152400" y="0"/>
            <a:ext cx="4983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181600" y="152400"/>
            <a:ext cx="37338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C0000"/>
                </a:solidFill>
              </a:rPr>
              <a:t>Красный костный мозг </a:t>
            </a:r>
          </a:p>
          <a:p>
            <a:pPr algn="ctr" eaLnBrk="1" hangingPunct="1"/>
            <a:r>
              <a:rPr lang="ru-RU" sz="2000" b="1">
                <a:solidFill>
                  <a:srgbClr val="CC0000"/>
                </a:solidFill>
              </a:rPr>
              <a:t>(общий вид)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</a:rPr>
              <a:t>1 - кость:</a:t>
            </a:r>
            <a:r>
              <a:rPr lang="ru-RU" sz="2000" b="1"/>
              <a:t> 1.1 - компактное вещество, 1.1.1 - сосуд, проникающий в губчатое вещество, 1.2 - губчатое вещество, 1.2.1 - костные трабекулы, 1.2.2 - эндост;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</a:rPr>
              <a:t>2 - гемопоэтический компонент;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</a:rPr>
              <a:t>3 - стромальный компонент:</a:t>
            </a:r>
            <a:r>
              <a:rPr lang="ru-RU" sz="2000" b="1"/>
              <a:t> 3.1 - ретикулярные клетки, 3.2 - жировые клетки, 3.3 - макрофаги с гранулами кармина в цитоплазме;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</a:rPr>
              <a:t>4 - сосудистый компонент:</a:t>
            </a:r>
            <a:r>
              <a:rPr lang="ru-RU" sz="2000" b="1"/>
              <a:t> 4.1 - синусоиды (венулярные синусы), 4.2 - центральная вена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3059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39" y="116632"/>
            <a:ext cx="4927049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0" b="21036"/>
          <a:stretch/>
        </p:blipFill>
        <p:spPr bwMode="auto">
          <a:xfrm>
            <a:off x="179512" y="2078525"/>
            <a:ext cx="4536504" cy="21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771595" cy="26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Ветеринарные троакары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18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8" t="73694"/>
          <a:stretch>
            <a:fillRect/>
          </a:stretch>
        </p:blipFill>
        <p:spPr bwMode="auto">
          <a:xfrm>
            <a:off x="971600" y="2420888"/>
            <a:ext cx="73914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C0000"/>
                </a:solidFill>
              </a:rPr>
              <a:t>Игла Кассирского для пункции костного мозга</a:t>
            </a:r>
            <a:r>
              <a:rPr lang="ru-RU" b="1" dirty="0" smtClean="0">
                <a:solidFill>
                  <a:srgbClr val="CC0000"/>
                </a:solidFill>
              </a:rPr>
              <a:t>:</a:t>
            </a:r>
          </a:p>
          <a:p>
            <a:pPr algn="ctr" eaLnBrk="1" hangingPunct="1"/>
            <a:endParaRPr lang="ru-RU" b="1" dirty="0">
              <a:solidFill>
                <a:srgbClr val="CC0000"/>
              </a:solidFill>
            </a:endParaRPr>
          </a:p>
          <a:p>
            <a:pPr eaLnBrk="1" hangingPunct="1"/>
            <a:r>
              <a:rPr lang="ru-RU" b="1" dirty="0"/>
              <a:t>1 — игла, 2 — гайка для регулировки глубины </a:t>
            </a:r>
            <a:r>
              <a:rPr lang="ru-RU" b="1" dirty="0" err="1"/>
              <a:t>вкола</a:t>
            </a:r>
            <a:r>
              <a:rPr lang="ru-RU" b="1" dirty="0"/>
              <a:t>, 3 — головка иглы</a:t>
            </a:r>
            <a:r>
              <a:rPr lang="ru-RU" b="1" dirty="0" smtClean="0"/>
              <a:t>,</a:t>
            </a:r>
          </a:p>
          <a:p>
            <a:pPr eaLnBrk="1" hangingPunct="1"/>
            <a:r>
              <a:rPr lang="ru-RU" b="1" dirty="0" smtClean="0"/>
              <a:t> </a:t>
            </a:r>
            <a:r>
              <a:rPr lang="ru-RU" b="1" dirty="0"/>
              <a:t>4 — ручка, соединенная с </a:t>
            </a:r>
            <a:r>
              <a:rPr lang="ru-RU" b="1" dirty="0" err="1"/>
              <a:t>мандреном</a:t>
            </a:r>
            <a:r>
              <a:rPr lang="ru-RU" b="1" dirty="0" smtClean="0"/>
              <a:t>.</a:t>
            </a:r>
          </a:p>
          <a:p>
            <a:pPr eaLnBrk="1" hangingPunct="1"/>
            <a:endParaRPr lang="ru-RU" b="1" dirty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4995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08100"/>
            <a:ext cx="5684837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Взятие костного мозга у лошадей</a:t>
            </a:r>
          </a:p>
        </p:txBody>
      </p:sp>
    </p:spTree>
    <p:extLst>
      <p:ext uri="{BB962C8B-B14F-4D97-AF65-F5344CB8AC3E}">
        <p14:creationId xmlns:p14="http://schemas.microsoft.com/office/powerpoint/2010/main" xmlns="" val="336483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1300"/>
            <a:ext cx="86868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Взятие костного мозга у крупного рогатого скота и кур</a:t>
            </a:r>
          </a:p>
        </p:txBody>
      </p:sp>
    </p:spTree>
    <p:extLst>
      <p:ext uri="{BB962C8B-B14F-4D97-AF65-F5344CB8AC3E}">
        <p14:creationId xmlns:p14="http://schemas.microsoft.com/office/powerpoint/2010/main" xmlns="" val="271922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828" y="3645024"/>
            <a:ext cx="4750780" cy="270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88"/>
            <a:ext cx="3456384" cy="318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4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r="1299"/>
          <a:stretch>
            <a:fillRect/>
          </a:stretch>
        </p:blipFill>
        <p:spPr bwMode="auto">
          <a:xfrm>
            <a:off x="0" y="838200"/>
            <a:ext cx="56388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62600" y="152400"/>
            <a:ext cx="35814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CC0000"/>
                </a:solidFill>
              </a:rPr>
              <a:t>1 - гемопоэтический компонент:</a:t>
            </a:r>
            <a:r>
              <a:rPr lang="ru-RU" sz="2000" b="1" smtClean="0">
                <a:solidFill>
                  <a:srgbClr val="000000"/>
                </a:solidFill>
              </a:rPr>
              <a:t> 1.1 - эритробластический островок, 1.2 - скопления развивающихся гранулоцитов, 1.3 - мегакариоцит, 1.4 - бластные формы, 1.5 - лимфоциты;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 </a:t>
            </a:r>
            <a:r>
              <a:rPr lang="ru-RU" sz="2000" b="1" smtClean="0">
                <a:solidFill>
                  <a:srgbClr val="CC0000"/>
                </a:solidFill>
              </a:rPr>
              <a:t>2 - стромальный компонент:</a:t>
            </a:r>
            <a:r>
              <a:rPr lang="ru-RU" sz="2000" b="1" smtClean="0">
                <a:solidFill>
                  <a:srgbClr val="000000"/>
                </a:solidFill>
              </a:rPr>
              <a:t> 2.1 - ретикулярные клетки, 2.2 - жировые клетки, 2.3 - макрофаги с гранулами кармина;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CC0000"/>
                </a:solidFill>
              </a:rPr>
              <a:t>3 - сосудистый компонент:</a:t>
            </a:r>
            <a:r>
              <a:rPr lang="ru-RU" sz="2000" b="1" smtClean="0">
                <a:solidFill>
                  <a:srgbClr val="000000"/>
                </a:solidFill>
              </a:rPr>
              <a:t> 3.1 - синусоид (венулярный синус), 3.1.1 - эндотелий, 3.2 - зрелые форменные элементы в просвете синуса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Примечание</a:t>
            </a:r>
            <a:r>
              <a:rPr lang="ru-RU" smtClean="0">
                <a:solidFill>
                  <a:srgbClr val="000000"/>
                </a:solidFill>
              </a:rPr>
              <a:t>. Гемопоэтический и стромальный компоненты образуют миелоидную ткань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152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CC0000"/>
                </a:solidFill>
              </a:rPr>
              <a:t>Красный костный мозг</a:t>
            </a:r>
          </a:p>
        </p:txBody>
      </p:sp>
    </p:spTree>
    <p:extLst>
      <p:ext uri="{BB962C8B-B14F-4D97-AF65-F5344CB8AC3E}">
        <p14:creationId xmlns:p14="http://schemas.microsoft.com/office/powerpoint/2010/main" xmlns="" val="29474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357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Ирина</cp:lastModifiedBy>
  <cp:revision>43</cp:revision>
  <dcterms:created xsi:type="dcterms:W3CDTF">2015-11-10T14:32:01Z</dcterms:created>
  <dcterms:modified xsi:type="dcterms:W3CDTF">2021-09-08T10:40:55Z</dcterms:modified>
</cp:coreProperties>
</file>